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  <Override PartName="/ppt/media/media3.mp4" ContentType="video/unknown"/>
  <Override PartName="/ppt/media/media4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e du titre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12" name="Texte niveau 1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-Gilles Allain"/>
          <p:cNvSpPr txBox="1"/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-Gilles Allain</a:t>
            </a:r>
          </a:p>
        </p:txBody>
      </p:sp>
      <p:sp>
        <p:nvSpPr>
          <p:cNvPr id="94" name="« Saisissez une citation ici. »"/>
          <p:cNvSpPr txBox="1"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pPr/>
            <a:r>
              <a:t>« Saisissez une citation ici. »</a:t>
            </a:r>
          </a:p>
        </p:txBody>
      </p:sp>
      <p:sp>
        <p:nvSpPr>
          <p:cNvPr id="95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e du titre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Texte du titre</a:t>
            </a:r>
          </a:p>
        </p:txBody>
      </p:sp>
      <p:sp>
        <p:nvSpPr>
          <p:cNvPr id="22" name="Texte niveau 1…"/>
          <p:cNvSpPr txBox="1"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3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e du titre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31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e du titre"/>
          <p:cNvSpPr txBox="1"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Texte du titre</a:t>
            </a:r>
          </a:p>
        </p:txBody>
      </p:sp>
      <p:sp>
        <p:nvSpPr>
          <p:cNvPr id="40" name="Texte niveau 1…"/>
          <p:cNvSpPr txBox="1"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1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4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57" name="Texte niveau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e du tit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67" name="Texte niveau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68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 niveau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6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uméro de diapositive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3" name="Texte niveau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6311798" y="9245599"/>
            <a:ext cx="368504" cy="381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3" Type="http://schemas.microsoft.com/office/2007/relationships/media" Target="../media/media3.mp4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3" Type="http://schemas.microsoft.com/office/2007/relationships/media" Target="../media/media4.mp4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RE DYNAMIC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ARE DYNAMIC</a:t>
            </a:r>
          </a:p>
        </p:txBody>
      </p:sp>
      <p:sp>
        <p:nvSpPr>
          <p:cNvPr id="120" name="Epidémi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Epidémie</a:t>
            </a:r>
          </a:p>
        </p:txBody>
      </p:sp>
      <p:sp>
        <p:nvSpPr>
          <p:cNvPr id="121" name="Demeulenaère Vivien…"/>
          <p:cNvSpPr txBox="1"/>
          <p:nvPr/>
        </p:nvSpPr>
        <p:spPr>
          <a:xfrm>
            <a:off x="130873" y="8172450"/>
            <a:ext cx="2837054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/>
            </a:pPr>
            <a:r>
              <a:t>Demeulenaère Vivien</a:t>
            </a:r>
          </a:p>
          <a:p>
            <a:pPr algn="l">
              <a:defRPr sz="2200"/>
            </a:pPr>
            <a:r>
              <a:t>Faure Comte Louis</a:t>
            </a:r>
          </a:p>
          <a:p>
            <a:pPr algn="l">
              <a:defRPr sz="2200"/>
            </a:pPr>
            <a:r>
              <a:t>Graffigne Raphaël</a:t>
            </a:r>
          </a:p>
          <a:p>
            <a:pPr algn="l">
              <a:defRPr sz="2200"/>
            </a:pPr>
            <a:r>
              <a:t>Lachemot Cédric</a:t>
            </a:r>
          </a:p>
          <a:p>
            <a:pPr algn="l">
              <a:defRPr sz="2200"/>
            </a:pPr>
          </a:p>
        </p:txBody>
      </p:sp>
      <p:pic>
        <p:nvPicPr>
          <p:cNvPr id="1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23500" y="8319665"/>
            <a:ext cx="2646487" cy="12549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Affich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Affichage</a:t>
            </a:r>
          </a:p>
        </p:txBody>
      </p:sp>
      <p:sp>
        <p:nvSpPr>
          <p:cNvPr id="149" name="- Fonction d’affichage point par point sur la…"/>
          <p:cNvSpPr txBox="1"/>
          <p:nvPr/>
        </p:nvSpPr>
        <p:spPr>
          <a:xfrm>
            <a:off x="1675231" y="2984499"/>
            <a:ext cx="9654338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 - Fonction d’affichage point par point sur la</a:t>
            </a:r>
          </a:p>
          <a:p>
            <a:pPr algn="l"/>
            <a:r>
              <a:t>     première matrice</a:t>
            </a:r>
          </a:p>
          <a:p>
            <a:pPr algn="l"/>
            <a:r>
              <a:t> - Création d’un gif :</a:t>
            </a:r>
          </a:p>
        </p:txBody>
      </p:sp>
      <p:pic>
        <p:nvPicPr>
          <p:cNvPr id="150" name="animation.mp4" descr="animation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759200" y="5113866"/>
            <a:ext cx="5486400" cy="3657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00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Introduction de l’aléatoi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54990">
              <a:defRPr sz="7600"/>
            </a:lvl1pPr>
          </a:lstStyle>
          <a:p>
            <a:pPr/>
            <a:r>
              <a:t>Introduction de l’aléatoire</a:t>
            </a:r>
          </a:p>
        </p:txBody>
      </p:sp>
      <p:sp>
        <p:nvSpPr>
          <p:cNvPr id="153" name="Pour chaque individu infecté:…"/>
          <p:cNvSpPr txBox="1"/>
          <p:nvPr/>
        </p:nvSpPr>
        <p:spPr>
          <a:xfrm>
            <a:off x="623842" y="3073400"/>
            <a:ext cx="11757116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Pour chaque individu infecté:</a:t>
            </a:r>
          </a:p>
          <a:p>
            <a:pPr algn="l"/>
          </a:p>
          <a:p>
            <a:pPr/>
            <a:r>
              <a:t>-Incrémentation aléatoire du compteur de guérison </a:t>
            </a:r>
          </a:p>
          <a:p>
            <a:pPr algn="l"/>
          </a:p>
          <a:p>
            <a:pPr/>
            <a:r>
              <a:t>-Représente les différences immunitaires de chacun face à la maladie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omport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Comportements</a:t>
            </a:r>
          </a:p>
        </p:txBody>
      </p:sp>
      <p:sp>
        <p:nvSpPr>
          <p:cNvPr id="156" name="4 comportements différents:…"/>
          <p:cNvSpPr txBox="1"/>
          <p:nvPr/>
        </p:nvSpPr>
        <p:spPr>
          <a:xfrm>
            <a:off x="485609" y="2768600"/>
            <a:ext cx="12033582" cy="594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4 comportements différents:</a:t>
            </a:r>
          </a:p>
          <a:p>
            <a:pPr/>
            <a:r>
              <a:t> -Comportements « normaux » et adaptatifs face au seuil épidémique (vert)</a:t>
            </a:r>
          </a:p>
          <a:p>
            <a:pPr/>
            <a:r>
              <a:t>-Comportements « normaux » et non-adaptatifs face au seuil épidémique (jaune)</a:t>
            </a:r>
          </a:p>
          <a:p>
            <a:pPr/>
            <a:r>
              <a:t>   -Comportements « anormaux » et adaptatifs face au seuil épidémique (orange)</a:t>
            </a:r>
          </a:p>
          <a:p>
            <a:pPr/>
            <a:r>
              <a:t>   -Comportements « anormaux » et non-adaptatifs face au seuil épidémique (rouge)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omport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Comportements</a:t>
            </a:r>
          </a:p>
        </p:txBody>
      </p:sp>
      <p:sp>
        <p:nvSpPr>
          <p:cNvPr id="159" name="-Modélisation par une matrice…"/>
          <p:cNvSpPr txBox="1"/>
          <p:nvPr/>
        </p:nvSpPr>
        <p:spPr>
          <a:xfrm>
            <a:off x="236530" y="2781299"/>
            <a:ext cx="12531741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-Modélisation par une matrice</a:t>
            </a:r>
          </a:p>
          <a:p>
            <a:pPr/>
            <a:r>
              <a:t>-Génération des comportements suivant une probabilité   </a:t>
            </a:r>
          </a:p>
          <a:p>
            <a:pPr/>
            <a:r>
              <a:t>-Affichage point par point:</a:t>
            </a:r>
          </a:p>
        </p:txBody>
      </p:sp>
      <p:pic>
        <p:nvPicPr>
          <p:cNvPr id="160" name="comportement.png" descr="comportemen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9199" y="5393266"/>
            <a:ext cx="5486401" cy="3657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imul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Simulations</a:t>
            </a:r>
          </a:p>
        </p:txBody>
      </p:sp>
      <p:sp>
        <p:nvSpPr>
          <p:cNvPr id="163" name="-Expérience « témoin » :"/>
          <p:cNvSpPr txBox="1"/>
          <p:nvPr/>
        </p:nvSpPr>
        <p:spPr>
          <a:xfrm>
            <a:off x="3749687" y="2620433"/>
            <a:ext cx="5505426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-Expérience « témoin » : </a:t>
            </a:r>
          </a:p>
        </p:txBody>
      </p:sp>
      <p:pic>
        <p:nvPicPr>
          <p:cNvPr id="164" name="animation.mp4" descr="animation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77333" y="4697315"/>
            <a:ext cx="5505425" cy="4129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comportement.png" descr="comportement.png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637866" y="4698099"/>
            <a:ext cx="5499101" cy="412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000" fill="hold"/>
                                        <p:tgtEl>
                                          <p:spTgt spid="1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imul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Simulations</a:t>
            </a:r>
          </a:p>
        </p:txBody>
      </p:sp>
      <p:sp>
        <p:nvSpPr>
          <p:cNvPr id="168" name="-Expérience avec cluster de comportements « normaux » et non-adaptatifs face au seuil épidémique (jaune):"/>
          <p:cNvSpPr txBox="1"/>
          <p:nvPr/>
        </p:nvSpPr>
        <p:spPr>
          <a:xfrm>
            <a:off x="1240530" y="2264565"/>
            <a:ext cx="10523739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-Expérience avec cluster de comportements « normaux » et non-adaptatifs face au seuil épidémique (jaune):</a:t>
            </a:r>
          </a:p>
        </p:txBody>
      </p:sp>
      <p:pic>
        <p:nvPicPr>
          <p:cNvPr id="169" name="animation-2.mp4" descr="animation-2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706966" y="4876800"/>
            <a:ext cx="5499101" cy="4127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comportement.png" descr="comportement.png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90266" y="4876800"/>
            <a:ext cx="5499101" cy="412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000" fill="hold"/>
                                        <p:tgtEl>
                                          <p:spTgt spid="1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9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imul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Simulations</a:t>
            </a:r>
          </a:p>
        </p:txBody>
      </p:sp>
      <p:sp>
        <p:nvSpPr>
          <p:cNvPr id="173" name="-Expérience avec cluster de comportements « anormaux » et non-adaptatifs face au seuil épidémique (rouge):"/>
          <p:cNvSpPr txBox="1"/>
          <p:nvPr/>
        </p:nvSpPr>
        <p:spPr>
          <a:xfrm>
            <a:off x="1244600" y="2260600"/>
            <a:ext cx="9831693" cy="185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-Expérience avec cluster de comportements « anormaux » et non-adaptatifs face au seuil épidémique (rouge):</a:t>
            </a:r>
          </a:p>
        </p:txBody>
      </p:sp>
      <p:pic>
        <p:nvPicPr>
          <p:cNvPr id="174" name="animation-3.mp4" descr="animation-3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711200" y="4876800"/>
            <a:ext cx="5499100" cy="4127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comportement.png" descr="comportement.png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94500" y="4876800"/>
            <a:ext cx="5499101" cy="412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000" fill="hold"/>
                                        <p:tgtEl>
                                          <p:spTgt spid="1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clu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178" name="-Les clusters ne permettent pas de montrer un impact sur la propagation de la maladie à l’échelle globale…"/>
          <p:cNvSpPr txBox="1"/>
          <p:nvPr/>
        </p:nvSpPr>
        <p:spPr>
          <a:xfrm>
            <a:off x="1224512" y="3937000"/>
            <a:ext cx="10555777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    -Les clusters ne permettent pas de montrer un impact sur la propagation de la maladie à l’échelle globale</a:t>
            </a:r>
          </a:p>
          <a:p>
            <a:pPr/>
          </a:p>
          <a:p>
            <a:pPr/>
            <a:r>
              <a:t>-La maladie se comporte tout de même de manière différente à l’intérieur de ceux-ci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roblématiqu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Problématique</a:t>
            </a:r>
          </a:p>
        </p:txBody>
      </p:sp>
      <p:sp>
        <p:nvSpPr>
          <p:cNvPr id="125" name="Les comportements individuels influent-ils sur la propagation d’une épidémie à l’échelle de la population?"/>
          <p:cNvSpPr txBox="1"/>
          <p:nvPr/>
        </p:nvSpPr>
        <p:spPr>
          <a:xfrm>
            <a:off x="1647257" y="3949699"/>
            <a:ext cx="9710287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Les comportements individuels influent-ils sur la propagation d’une épidémie à l’échelle de la population?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Idée généra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Idée générale</a:t>
            </a:r>
          </a:p>
        </p:txBody>
      </p:sp>
      <p:sp>
        <p:nvSpPr>
          <p:cNvPr id="128" name="Jeu de la vie :…"/>
          <p:cNvSpPr txBox="1"/>
          <p:nvPr/>
        </p:nvSpPr>
        <p:spPr>
          <a:xfrm>
            <a:off x="1120965" y="3073400"/>
            <a:ext cx="10762870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57200" indent="-457200" algn="l">
              <a:buSzPct val="75000"/>
              <a:buChar char="-"/>
            </a:pPr>
            <a:r>
              <a:t>Jeu de la vie :</a:t>
            </a:r>
          </a:p>
          <a:p>
            <a:pPr lvl="8" algn="l"/>
            <a:r>
              <a:t>       évolution individuelle en fonction des voisins</a:t>
            </a:r>
          </a:p>
          <a:p>
            <a:pPr lvl="8" algn="l"/>
            <a:r>
              <a:t> </a:t>
            </a:r>
          </a:p>
          <a:p>
            <a:pPr lvl="8" algn="l"/>
            <a:r>
              <a:t>- Système composé de 4 matrices :</a:t>
            </a:r>
          </a:p>
          <a:p>
            <a:pPr lvl="8" algn="l"/>
            <a:r>
              <a:t>       1 matrice d’état, 2 de compteurs, 1 matrice</a:t>
            </a:r>
          </a:p>
          <a:p>
            <a:pPr lvl="8" algn="l"/>
            <a:r>
              <a:t>       de comportements.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réation des matri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Création des matrice</a:t>
            </a:r>
          </a:p>
        </p:txBody>
      </p:sp>
      <p:sp>
        <p:nvSpPr>
          <p:cNvPr id="131" name="Fonction permettant d’initialiser un plateau en…"/>
          <p:cNvSpPr txBox="1"/>
          <p:nvPr/>
        </p:nvSpPr>
        <p:spPr>
          <a:xfrm>
            <a:off x="1171638" y="3081866"/>
            <a:ext cx="10661524" cy="477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Fonction permettant d’initialiser un plateau en</a:t>
            </a:r>
          </a:p>
          <a:p>
            <a:pPr algn="l"/>
            <a:r>
              <a:t>trois dimensions -&gt; plusieurs matrices.</a:t>
            </a:r>
          </a:p>
          <a:p>
            <a:pPr algn="l"/>
          </a:p>
          <a:p>
            <a:pPr algn="l"/>
            <a:r>
              <a:t>Problème : génération aléatoire par la fonction</a:t>
            </a:r>
          </a:p>
          <a:p>
            <a:pPr algn="l"/>
            <a:r>
              <a:t>rand -&gt; répartition équiprobable.</a:t>
            </a:r>
          </a:p>
          <a:p>
            <a:pPr algn="l"/>
          </a:p>
          <a:p>
            <a:pPr algn="l"/>
            <a:r>
              <a:t>Solution -&gt; Fonctions permettant une génération</a:t>
            </a:r>
          </a:p>
          <a:p>
            <a:pPr algn="l"/>
            <a:r>
              <a:t>de valeurs suivant des probabilités différentes.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Loi d’év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Loi d’évolution</a:t>
            </a:r>
          </a:p>
        </p:txBody>
      </p:sp>
      <p:sp>
        <p:nvSpPr>
          <p:cNvPr id="134" name="Pour chaque individu :…"/>
          <p:cNvSpPr txBox="1"/>
          <p:nvPr/>
        </p:nvSpPr>
        <p:spPr>
          <a:xfrm>
            <a:off x="951573" y="2789766"/>
            <a:ext cx="11101655" cy="535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Pour chaque individu :</a:t>
            </a:r>
          </a:p>
          <a:p>
            <a:pPr algn="l"/>
            <a:r>
              <a:t> - extraction des données dans un nouveau </a:t>
            </a:r>
          </a:p>
          <a:p>
            <a:pPr algn="l"/>
            <a:r>
              <a:t>      plateau de taille 3x3. (problème des modulos).</a:t>
            </a:r>
          </a:p>
          <a:p>
            <a:pPr algn="l"/>
            <a:r>
              <a:t> - Récolte de nouvelles données propres au</a:t>
            </a:r>
          </a:p>
          <a:p>
            <a:pPr algn="l"/>
            <a:r>
              <a:t>      nouveau plateau (nbr d’infectes,</a:t>
            </a:r>
          </a:p>
          <a:p>
            <a:pPr algn="l"/>
            <a:r>
              <a:t>      «taux» d’infection).</a:t>
            </a:r>
          </a:p>
          <a:p>
            <a:pPr algn="l"/>
            <a:r>
              <a:t> - Analyse de l’état de la cellule centrale</a:t>
            </a:r>
          </a:p>
          <a:p>
            <a:pPr algn="l"/>
            <a:r>
              <a:t>      -&gt; renvoie à la loi d’évolution concernant </a:t>
            </a:r>
          </a:p>
          <a:p>
            <a:pPr algn="l"/>
            <a:r>
              <a:t>          cet état.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Loi d’év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Loi d’évolution</a:t>
            </a:r>
          </a:p>
        </p:txBody>
      </p:sp>
      <p:sp>
        <p:nvSpPr>
          <p:cNvPr id="137" name="Personne saine :…"/>
          <p:cNvSpPr txBox="1"/>
          <p:nvPr/>
        </p:nvSpPr>
        <p:spPr>
          <a:xfrm>
            <a:off x="1540827" y="3073400"/>
            <a:ext cx="9923146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Personne saine :</a:t>
            </a:r>
          </a:p>
          <a:p>
            <a:pPr algn="l"/>
            <a:r>
              <a:t>Regarde le «taux» d’infection autour du sujet</a:t>
            </a:r>
          </a:p>
          <a:p>
            <a:pPr algn="l"/>
            <a:r>
              <a:t> - Si le taux est supérieur au seuil fixé : </a:t>
            </a:r>
          </a:p>
          <a:p>
            <a:pPr algn="l"/>
            <a:r>
              <a:t>     Passage au statut d’infecté.</a:t>
            </a:r>
          </a:p>
          <a:p>
            <a:pPr algn="l"/>
            <a:r>
              <a:t> - Sinon : </a:t>
            </a:r>
          </a:p>
          <a:p>
            <a:pPr algn="l"/>
            <a:r>
              <a:t>     Reste au statut sain.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Loi d’év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Loi d’évolution</a:t>
            </a:r>
          </a:p>
        </p:txBody>
      </p:sp>
      <p:sp>
        <p:nvSpPr>
          <p:cNvPr id="140" name="Personne infectée :…"/>
          <p:cNvSpPr txBox="1"/>
          <p:nvPr/>
        </p:nvSpPr>
        <p:spPr>
          <a:xfrm>
            <a:off x="1277327" y="3657600"/>
            <a:ext cx="10450145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Personne infectée : </a:t>
            </a:r>
          </a:p>
          <a:p>
            <a:pPr algn="l"/>
            <a:r>
              <a:t> - Incrémentation d’un compteur</a:t>
            </a:r>
          </a:p>
          <a:p>
            <a:pPr algn="l"/>
            <a:r>
              <a:t> - Lorsque ce compteur atteint un certain seuil :</a:t>
            </a:r>
          </a:p>
          <a:p>
            <a:pPr algn="l"/>
            <a:r>
              <a:t>     Passage en rémission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Loi d’év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Loi d’évolution</a:t>
            </a:r>
          </a:p>
        </p:txBody>
      </p:sp>
      <p:sp>
        <p:nvSpPr>
          <p:cNvPr id="143" name="Personne en rémission :…"/>
          <p:cNvSpPr txBox="1"/>
          <p:nvPr/>
        </p:nvSpPr>
        <p:spPr>
          <a:xfrm>
            <a:off x="991628" y="3073400"/>
            <a:ext cx="11021544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Personne en rémission : </a:t>
            </a:r>
          </a:p>
          <a:p>
            <a:pPr algn="l"/>
            <a:r>
              <a:t> - Si le nombre d’infectés est supérieur à un seuil :</a:t>
            </a:r>
          </a:p>
          <a:p>
            <a:pPr algn="l"/>
            <a:r>
              <a:t>     Retour en infecté.</a:t>
            </a:r>
          </a:p>
          <a:p>
            <a:pPr algn="l"/>
            <a:r>
              <a:t> - Sinon : </a:t>
            </a:r>
          </a:p>
          <a:p>
            <a:pPr algn="l"/>
            <a:r>
              <a:t>     Incrémentation d’un compteur</a:t>
            </a:r>
          </a:p>
          <a:p>
            <a:pPr algn="l"/>
            <a:r>
              <a:t>     A la fin du compteur -&gt; passage à l’état sain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Nouvel éta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Nouvel état</a:t>
            </a:r>
          </a:p>
        </p:txBody>
      </p:sp>
      <p:sp>
        <p:nvSpPr>
          <p:cNvPr id="146" name="Pour chaque individu :…"/>
          <p:cNvSpPr txBox="1"/>
          <p:nvPr/>
        </p:nvSpPr>
        <p:spPr>
          <a:xfrm>
            <a:off x="1304112" y="3937000"/>
            <a:ext cx="10396576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Pour chaque individu :</a:t>
            </a:r>
          </a:p>
          <a:p>
            <a:pPr algn="l"/>
          </a:p>
          <a:p>
            <a:pPr algn="l"/>
            <a:r>
              <a:t> - Evolution de la cellule</a:t>
            </a:r>
          </a:p>
          <a:p>
            <a:pPr algn="l"/>
          </a:p>
          <a:p>
            <a:pPr algn="l"/>
            <a:r>
              <a:t> - Report des données de cette cellule dans un</a:t>
            </a:r>
          </a:p>
          <a:p>
            <a:pPr algn="l"/>
            <a:r>
              <a:t>     nouveau plateau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